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338" r:id="rId3"/>
    <p:sldId id="340" r:id="rId4"/>
    <p:sldId id="341" r:id="rId5"/>
    <p:sldId id="354" r:id="rId6"/>
    <p:sldId id="352" r:id="rId7"/>
    <p:sldId id="353" r:id="rId8"/>
    <p:sldId id="355" r:id="rId9"/>
    <p:sldId id="342" r:id="rId10"/>
    <p:sldId id="344" r:id="rId11"/>
    <p:sldId id="348" r:id="rId12"/>
    <p:sldId id="291" r:id="rId13"/>
    <p:sldId id="349" r:id="rId14"/>
    <p:sldId id="351" r:id="rId15"/>
    <p:sldId id="350" r:id="rId16"/>
    <p:sldId id="347" r:id="rId17"/>
    <p:sldId id="345" r:id="rId18"/>
    <p:sldId id="343" r:id="rId19"/>
    <p:sldId id="337" r:id="rId20"/>
  </p:sldIdLst>
  <p:sldSz cx="10477500" cy="734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B621-33D4-4D6F-8E72-255E8574918F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143000"/>
            <a:ext cx="440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BCF4-F3EB-44D9-A54F-EBF0ACE35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355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5749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4945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3534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4540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490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866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6304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2313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315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824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210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576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9694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359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5700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0537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1556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202123"/>
            <a:ext cx="8905875" cy="2557275"/>
          </a:xfrm>
        </p:spPr>
        <p:txBody>
          <a:bodyPr anchor="b"/>
          <a:lstStyle>
            <a:lvl1pPr algn="ctr"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858016"/>
            <a:ext cx="7858125" cy="1773429"/>
          </a:xfrm>
        </p:spPr>
        <p:txBody>
          <a:bodyPr/>
          <a:lstStyle>
            <a:lvl1pPr marL="0" indent="0" algn="ctr">
              <a:buNone/>
              <a:defRPr sz="2571"/>
            </a:lvl1pPr>
            <a:lvl2pPr marL="489707" indent="0" algn="ctr">
              <a:buNone/>
              <a:defRPr sz="2142"/>
            </a:lvl2pPr>
            <a:lvl3pPr marL="979414" indent="0" algn="ctr">
              <a:buNone/>
              <a:defRPr sz="1928"/>
            </a:lvl3pPr>
            <a:lvl4pPr marL="1469121" indent="0" algn="ctr">
              <a:buNone/>
              <a:defRPr sz="1714"/>
            </a:lvl4pPr>
            <a:lvl5pPr marL="1958828" indent="0" algn="ctr">
              <a:buNone/>
              <a:defRPr sz="1714"/>
            </a:lvl5pPr>
            <a:lvl6pPr marL="2448535" indent="0" algn="ctr">
              <a:buNone/>
              <a:defRPr sz="1714"/>
            </a:lvl6pPr>
            <a:lvl7pPr marL="2938242" indent="0" algn="ctr">
              <a:buNone/>
              <a:defRPr sz="1714"/>
            </a:lvl7pPr>
            <a:lvl8pPr marL="3427948" indent="0" algn="ctr">
              <a:buNone/>
              <a:defRPr sz="1714"/>
            </a:lvl8pPr>
            <a:lvl9pPr marL="3917655" indent="0" algn="ctr">
              <a:buNone/>
              <a:defRPr sz="17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91072"/>
            <a:ext cx="2259211" cy="6224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9" y="391072"/>
            <a:ext cx="6646664" cy="62248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9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7156" y="635534"/>
            <a:ext cx="9763188" cy="81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156" y="1645834"/>
            <a:ext cx="9763188" cy="4878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23860" lvl="0" indent="-3928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47720" lvl="1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71579" lvl="2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95439" lvl="3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19299" lvl="4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43159" lvl="5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67018" lvl="6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90878" lvl="7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714738" lvl="8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708025" y="6659477"/>
            <a:ext cx="628719" cy="562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2" y="1831242"/>
            <a:ext cx="9036844" cy="3055466"/>
          </a:xfrm>
        </p:spPr>
        <p:txBody>
          <a:bodyPr anchor="b"/>
          <a:lstStyle>
            <a:lvl1pPr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2" y="4915614"/>
            <a:ext cx="9036844" cy="1606798"/>
          </a:xfrm>
        </p:spPr>
        <p:txBody>
          <a:bodyPr/>
          <a:lstStyle>
            <a:lvl1pPr marL="0" indent="0">
              <a:buNone/>
              <a:defRPr sz="2571">
                <a:solidFill>
                  <a:schemeClr val="tx1"/>
                </a:solidFill>
              </a:defRPr>
            </a:lvl1pPr>
            <a:lvl2pPr marL="48970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414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9121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8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53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8242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94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65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91074"/>
            <a:ext cx="9036844" cy="14197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4" y="1800635"/>
            <a:ext cx="4432473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4" y="2683098"/>
            <a:ext cx="4432473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5" y="1800635"/>
            <a:ext cx="4454302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5" y="2683098"/>
            <a:ext cx="4454302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1057598"/>
            <a:ext cx="5304234" cy="5219969"/>
          </a:xfrm>
        </p:spPr>
        <p:txBody>
          <a:bodyPr/>
          <a:lstStyle>
            <a:lvl1pPr>
              <a:defRPr sz="3428"/>
            </a:lvl1pPr>
            <a:lvl2pPr>
              <a:defRPr sz="2999"/>
            </a:lvl2pPr>
            <a:lvl3pPr>
              <a:defRPr sz="2571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7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1057598"/>
            <a:ext cx="5304234" cy="5219969"/>
          </a:xfrm>
        </p:spPr>
        <p:txBody>
          <a:bodyPr anchor="t"/>
          <a:lstStyle>
            <a:lvl1pPr marL="0" indent="0">
              <a:buNone/>
              <a:defRPr sz="3428"/>
            </a:lvl1pPr>
            <a:lvl2pPr marL="489707" indent="0">
              <a:buNone/>
              <a:defRPr sz="2999"/>
            </a:lvl2pPr>
            <a:lvl3pPr marL="979414" indent="0">
              <a:buNone/>
              <a:defRPr sz="2571"/>
            </a:lvl3pPr>
            <a:lvl4pPr marL="1469121" indent="0">
              <a:buNone/>
              <a:defRPr sz="2142"/>
            </a:lvl4pPr>
            <a:lvl5pPr marL="1958828" indent="0">
              <a:buNone/>
              <a:defRPr sz="2142"/>
            </a:lvl5pPr>
            <a:lvl6pPr marL="2448535" indent="0">
              <a:buNone/>
              <a:defRPr sz="2142"/>
            </a:lvl6pPr>
            <a:lvl7pPr marL="2938242" indent="0">
              <a:buNone/>
              <a:defRPr sz="2142"/>
            </a:lvl7pPr>
            <a:lvl8pPr marL="3427948" indent="0">
              <a:buNone/>
              <a:defRPr sz="2142"/>
            </a:lvl8pPr>
            <a:lvl9pPr marL="3917655" indent="0">
              <a:buNone/>
              <a:defRPr sz="21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91074"/>
            <a:ext cx="9036844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955363"/>
            <a:ext cx="9036844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8136-D917-46AA-94D8-A8640C577D35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808065"/>
            <a:ext cx="3536156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79414" rtl="0" eaLnBrk="1" latinLnBrk="0" hangingPunct="1">
        <a:lnSpc>
          <a:spcPct val="90000"/>
        </a:lnSpc>
        <a:spcBef>
          <a:spcPct val="0"/>
        </a:spcBef>
        <a:buNone/>
        <a:defRPr sz="4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14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560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224267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974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681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388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3095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802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509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07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414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121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82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53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242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65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osta@ifsp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xGW3RHVGBmA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t.wikipedia.org/wiki/Estator" TargetMode="External"/><Relationship Id="rId5" Type="http://schemas.openxmlformats.org/officeDocument/2006/relationships/hyperlink" Target="https://pt.wikipedia.org/wiki/Rotor" TargetMode="External"/><Relationship Id="rId4" Type="http://schemas.openxmlformats.org/officeDocument/2006/relationships/hyperlink" Target="https://pt.wikipedia.org/wiki/Induto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dPKzVcfjL_o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dPKzVcfjL_o" TargetMode="External"/><Relationship Id="rId5" Type="http://schemas.openxmlformats.org/officeDocument/2006/relationships/hyperlink" Target="https://www.youtube.com/watch?v=xGW3RHVGBmA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393B59DF-93CF-4E74-B484-703E22D505ED}"/>
              </a:ext>
            </a:extLst>
          </p:cNvPr>
          <p:cNvSpPr txBox="1"/>
          <p:nvPr/>
        </p:nvSpPr>
        <p:spPr>
          <a:xfrm>
            <a:off x="796264" y="2467333"/>
            <a:ext cx="9101540" cy="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algn="ctr"/>
            <a:r>
              <a:rPr lang="pt-BR" sz="3667" dirty="0"/>
              <a:t> </a:t>
            </a:r>
            <a:endParaRPr sz="3437" b="1" dirty="0"/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B3692A97-698A-4A06-9575-4DD96547DA5E}"/>
              </a:ext>
            </a:extLst>
          </p:cNvPr>
          <p:cNvSpPr txBox="1"/>
          <p:nvPr/>
        </p:nvSpPr>
        <p:spPr>
          <a:xfrm>
            <a:off x="1612490" y="3421062"/>
            <a:ext cx="6840946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Prof. Dr. Cesar da Costa </a:t>
            </a:r>
          </a:p>
          <a:p>
            <a:pPr indent="515856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ccosta@ifsp.edu.br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Site: www.professorcesarcosta.com.br 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40F89C-EE0F-408F-92CA-D5435003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938065"/>
              </p:ext>
            </p:extLst>
          </p:nvPr>
        </p:nvGraphicFramePr>
        <p:xfrm>
          <a:off x="1212569" y="388004"/>
          <a:ext cx="8268929" cy="786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29">
                  <a:extLst>
                    <a:ext uri="{9D8B030D-6E8A-4147-A177-3AD203B41FA5}">
                      <a16:colId xmlns:a16="http://schemas.microsoft.com/office/drawing/2014/main" val="1160088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CONVERSÃO DE ENERGIA 2</a:t>
                      </a: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108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DE7064A-73D5-433E-ADF5-8E3F7E6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924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825E2B-F339-40CF-B782-61534647C20D}"/>
              </a:ext>
            </a:extLst>
          </p:cNvPr>
          <p:cNvCxnSpPr>
            <a:endCxn id="9" idx="3"/>
          </p:cNvCxnSpPr>
          <p:nvPr/>
        </p:nvCxnSpPr>
        <p:spPr>
          <a:xfrm>
            <a:off x="924232" y="2855275"/>
            <a:ext cx="8973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E4CD111E-D738-4CE1-8DB0-9A4DFC3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6" y="623141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F88FD79-0994-4B75-81B8-D5DA314801B4}"/>
              </a:ext>
            </a:extLst>
          </p:cNvPr>
          <p:cNvSpPr txBox="1"/>
          <p:nvPr/>
        </p:nvSpPr>
        <p:spPr>
          <a:xfrm>
            <a:off x="4114083" y="1916745"/>
            <a:ext cx="456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 de Indução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3">
            <a:extLst>
              <a:ext uri="{FF2B5EF4-FFF2-40B4-BE49-F238E27FC236}">
                <a16:creationId xmlns:a16="http://schemas.microsoft.com/office/drawing/2014/main" id="{4D4BEE7F-10CD-4FF2-A787-666191F1C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991" y="852668"/>
            <a:ext cx="4574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pt-BR" altLang="pt-BR" dirty="0"/>
              <a:t>Aspectos Construtivos  </a:t>
            </a:r>
          </a:p>
        </p:txBody>
      </p:sp>
      <p:pic>
        <p:nvPicPr>
          <p:cNvPr id="13" name="Imagem 12" descr="Motor de indução Gaiola - Estor e Rotor.jpg">
            <a:extLst>
              <a:ext uri="{FF2B5EF4-FFF2-40B4-BE49-F238E27FC236}">
                <a16:creationId xmlns:a16="http://schemas.microsoft.com/office/drawing/2014/main" id="{F4E07F5B-FC01-43DA-BA87-463F9B982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" y="2603269"/>
            <a:ext cx="37496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">
            <a:extLst>
              <a:ext uri="{FF2B5EF4-FFF2-40B4-BE49-F238E27FC236}">
                <a16:creationId xmlns:a16="http://schemas.microsoft.com/office/drawing/2014/main" id="{787CAE79-61E7-4FDB-99EE-F5810FE68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260" y="1653161"/>
            <a:ext cx="424997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pt-BR" sz="2000" b="1" dirty="0" err="1"/>
              <a:t>Estator</a:t>
            </a:r>
            <a:r>
              <a:rPr lang="en-US" altLang="pt-BR" sz="2000" dirty="0"/>
              <a:t>: </a:t>
            </a:r>
            <a:endParaRPr lang="pt-BR" altLang="pt-BR" sz="2000" dirty="0"/>
          </a:p>
        </p:txBody>
      </p:sp>
      <p:sp>
        <p:nvSpPr>
          <p:cNvPr id="15" name="CaixaDeTexto 3">
            <a:extLst>
              <a:ext uri="{FF2B5EF4-FFF2-40B4-BE49-F238E27FC236}">
                <a16:creationId xmlns:a16="http://schemas.microsoft.com/office/drawing/2014/main" id="{266D575E-F747-412C-AE33-9876B0A12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4521" y="2269564"/>
            <a:ext cx="57067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400" dirty="0"/>
              <a:t>O estator é composto por três enrolamentos dispostos a 120 ° mecânicos (enrolamento trifásico).</a:t>
            </a:r>
          </a:p>
        </p:txBody>
      </p:sp>
      <p:pic>
        <p:nvPicPr>
          <p:cNvPr id="16" name="Imagem 5">
            <a:extLst>
              <a:ext uri="{FF2B5EF4-FFF2-40B4-BE49-F238E27FC236}">
                <a16:creationId xmlns:a16="http://schemas.microsoft.com/office/drawing/2014/main" id="{B8C5075F-BE59-411D-8BF0-32DBAC39F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306" y="3761814"/>
            <a:ext cx="3036887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83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 de Indução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3">
            <a:extLst>
              <a:ext uri="{FF2B5EF4-FFF2-40B4-BE49-F238E27FC236}">
                <a16:creationId xmlns:a16="http://schemas.microsoft.com/office/drawing/2014/main" id="{4D4BEE7F-10CD-4FF2-A787-666191F1C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991" y="852668"/>
            <a:ext cx="4574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pt-BR" altLang="pt-BR" dirty="0"/>
              <a:t>Aspectos Construtivos  </a:t>
            </a:r>
          </a:p>
        </p:txBody>
      </p:sp>
      <p:pic>
        <p:nvPicPr>
          <p:cNvPr id="13" name="Imagem 12" descr="Motor de indução Gaiola - Estor e Rotor.jpg">
            <a:extLst>
              <a:ext uri="{FF2B5EF4-FFF2-40B4-BE49-F238E27FC236}">
                <a16:creationId xmlns:a16="http://schemas.microsoft.com/office/drawing/2014/main" id="{F4E07F5B-FC01-43DA-BA87-463F9B982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" y="2603269"/>
            <a:ext cx="37496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">
            <a:extLst>
              <a:ext uri="{FF2B5EF4-FFF2-40B4-BE49-F238E27FC236}">
                <a16:creationId xmlns:a16="http://schemas.microsoft.com/office/drawing/2014/main" id="{9F8B0EE7-4502-492E-BF9C-B0DF400E2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991" y="1529038"/>
            <a:ext cx="46794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US" altLang="pt-BR" sz="2000" b="1" dirty="0" err="1"/>
              <a:t>Enrolamentos</a:t>
            </a:r>
            <a:r>
              <a:rPr lang="en-US" altLang="pt-BR" sz="2000" b="1" dirty="0"/>
              <a:t> ou </a:t>
            </a:r>
            <a:r>
              <a:rPr lang="en-US" altLang="pt-BR" sz="2000" b="1" dirty="0" err="1"/>
              <a:t>Bobinas</a:t>
            </a:r>
            <a:r>
              <a:rPr lang="en-US" altLang="pt-BR" sz="2000" b="1" dirty="0"/>
              <a:t> </a:t>
            </a:r>
            <a:endParaRPr lang="pt-BR" altLang="pt-BR" sz="20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621BF73-94BC-45EB-852F-6D2CF8EDB3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231" y="2625390"/>
            <a:ext cx="4191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5">
            <a:extLst>
              <a:ext uri="{FF2B5EF4-FFF2-40B4-BE49-F238E27FC236}">
                <a16:creationId xmlns:a16="http://schemas.microsoft.com/office/drawing/2014/main" id="{B7DB81EB-0BF8-4A7A-9D3A-FEA3663AE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991" y="5887155"/>
            <a:ext cx="662463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altLang="pt-B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https://www.youtube.com/watch?v=xGW3RHVGBmA</a:t>
            </a:r>
            <a:endParaRPr lang="pt-BR" alt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2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 de Indução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4548357" y="1015937"/>
            <a:ext cx="5689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altLang="pt-BR" sz="2400" dirty="0"/>
              <a:t>Do ponto de vista físico a máquina elétrica é dividida em três partes</a:t>
            </a:r>
            <a:r>
              <a:rPr lang="pt-BR" altLang="pt-BR" sz="2000" dirty="0"/>
              <a:t>: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3088718-F55D-4745-8E63-2EA2D2D931E6}"/>
              </a:ext>
            </a:extLst>
          </p:cNvPr>
          <p:cNvSpPr txBox="1"/>
          <p:nvPr/>
        </p:nvSpPr>
        <p:spPr>
          <a:xfrm>
            <a:off x="4548357" y="1905777"/>
            <a:ext cx="58795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pt-BR" sz="1800" dirty="0"/>
              <a:t>1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Rotor – é a parte girante da máquina e constituída basicamente por um eixo, por um circuito magnético e por um ou mais enrolamentos. É comum possuir também um ventilador para bombear para fora o calor gerado internamente;</a:t>
            </a: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B863B59-9811-4D37-8C68-D7F0F83E7922}"/>
              </a:ext>
            </a:extLst>
          </p:cNvPr>
          <p:cNvSpPr txBox="1"/>
          <p:nvPr/>
        </p:nvSpPr>
        <p:spPr>
          <a:xfrm>
            <a:off x="4643184" y="4109197"/>
            <a:ext cx="5689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pt-BR" sz="1800" dirty="0"/>
              <a:t>2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Estator – é a parte estática da máquina, composta de um circuito magnético e um ou mais enrolamentos;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3D848C4-B846-4BE1-95E4-1BDDB1CE47F8}"/>
              </a:ext>
            </a:extLst>
          </p:cNvPr>
          <p:cNvSpPr txBox="1"/>
          <p:nvPr/>
        </p:nvSpPr>
        <p:spPr>
          <a:xfrm>
            <a:off x="4742163" y="5525729"/>
            <a:ext cx="5496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3. Carcaça -  serve como suporte para o rotor e o estator. Nas máquinas CC a carcaça faz parte do circuito magnético do estator.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 descr="Motor CA em Corte III.jpg">
            <a:extLst>
              <a:ext uri="{FF2B5EF4-FFF2-40B4-BE49-F238E27FC236}">
                <a16:creationId xmlns:a16="http://schemas.microsoft.com/office/drawing/2014/main" id="{3D9A048B-6E7C-4AD7-BA4C-4E0B6066B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40" y="2540660"/>
            <a:ext cx="3780000" cy="266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1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 de Indução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 12" descr="Motor de indução Gaiola - Estor e Rotor.jpg">
            <a:extLst>
              <a:ext uri="{FF2B5EF4-FFF2-40B4-BE49-F238E27FC236}">
                <a16:creationId xmlns:a16="http://schemas.microsoft.com/office/drawing/2014/main" id="{F4E07F5B-FC01-43DA-BA87-463F9B982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" y="2603269"/>
            <a:ext cx="37496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464F77FC-6830-4DE0-B264-9EFB171B2345}"/>
              </a:ext>
            </a:extLst>
          </p:cNvPr>
          <p:cNvSpPr txBox="1"/>
          <p:nvPr/>
        </p:nvSpPr>
        <p:spPr>
          <a:xfrm>
            <a:off x="4881234" y="1895201"/>
            <a:ext cx="51673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enrolamentos do estator (armadura) são conectados a uma fonte de alimentação CA trifásica (três tensões defasadas de 120 ° elétricos).</a:t>
            </a: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O enrolamento trifásico pode ser conectado em Δ ou Y.</a:t>
            </a: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O fluxo produzido nos enrolamentos do estator, e que atravessa o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entreferro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 o rotor, é girante com a velocidade da frequência da tensão de alimentação.</a:t>
            </a:r>
            <a:endParaRPr lang="pt-BR" sz="2400" dirty="0"/>
          </a:p>
        </p:txBody>
      </p:sp>
      <p:sp>
        <p:nvSpPr>
          <p:cNvPr id="16" name="CaixaDeTexto 1">
            <a:extLst>
              <a:ext uri="{FF2B5EF4-FFF2-40B4-BE49-F238E27FC236}">
                <a16:creationId xmlns:a16="http://schemas.microsoft.com/office/drawing/2014/main" id="{14A6E94D-ED2D-4F39-81DF-877912F83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086" y="1147626"/>
            <a:ext cx="424997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pt-BR" sz="2000" b="1" dirty="0" err="1"/>
              <a:t>Estator</a:t>
            </a:r>
            <a:r>
              <a:rPr lang="en-US" altLang="pt-BR" sz="2000" dirty="0"/>
              <a:t>: </a:t>
            </a:r>
            <a:endParaRPr lang="pt-BR" altLang="pt-BR" sz="2000" dirty="0"/>
          </a:p>
        </p:txBody>
      </p:sp>
    </p:spTree>
    <p:extLst>
      <p:ext uri="{BB962C8B-B14F-4D97-AF65-F5344CB8AC3E}">
        <p14:creationId xmlns:p14="http://schemas.microsoft.com/office/powerpoint/2010/main" val="228247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 de Indução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64F77FC-6830-4DE0-B264-9EFB171B2345}"/>
              </a:ext>
            </a:extLst>
          </p:cNvPr>
          <p:cNvSpPr txBox="1"/>
          <p:nvPr/>
        </p:nvSpPr>
        <p:spPr>
          <a:xfrm>
            <a:off x="4881234" y="1895201"/>
            <a:ext cx="516733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entreferro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(também conhecido como </a:t>
            </a:r>
            <a:r>
              <a:rPr lang="pt-BR" sz="2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pt-BR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gap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) é o termo utilizado, em circuitos magnéticos, para denominar o espaço entre 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  <a:hlinkClick r:id="rId4" tooltip="Indutor"/>
              </a:rPr>
              <a:t>indutor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 o circuito ferromagnético a que está acoplado. 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Por exemplo num motor, chama-se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entreferro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ao espaço entre 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  <a:hlinkClick r:id="rId5" tooltip="Rotor"/>
              </a:rPr>
              <a:t>rotor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 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  <a:hlinkClick r:id="rId6" tooltip="Estator"/>
              </a:rPr>
              <a:t>estator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">
            <a:extLst>
              <a:ext uri="{FF2B5EF4-FFF2-40B4-BE49-F238E27FC236}">
                <a16:creationId xmlns:a16="http://schemas.microsoft.com/office/drawing/2014/main" id="{14A6E94D-ED2D-4F39-81DF-877912F83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086" y="1147626"/>
            <a:ext cx="424997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pt-BR" sz="2000" b="1" dirty="0" err="1"/>
              <a:t>Estator</a:t>
            </a:r>
            <a:r>
              <a:rPr lang="en-US" altLang="pt-BR" sz="2000" dirty="0"/>
              <a:t>: </a:t>
            </a:r>
            <a:endParaRPr lang="pt-BR" altLang="pt-BR" sz="2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5574BF3-68E2-4C35-AA0E-BE355AEABE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0" y="1729581"/>
            <a:ext cx="4114800" cy="3886200"/>
          </a:xfrm>
          <a:prstGeom prst="rect">
            <a:avLst/>
          </a:prstGeom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2399F6F7-0B6C-412B-9C00-1D1290D2412C}"/>
              </a:ext>
            </a:extLst>
          </p:cNvPr>
          <p:cNvCxnSpPr/>
          <p:nvPr/>
        </p:nvCxnSpPr>
        <p:spPr>
          <a:xfrm flipV="1">
            <a:off x="2664542" y="4011561"/>
            <a:ext cx="0" cy="11307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3BA2C98-4AD2-4EA7-8949-CF20D2B64536}"/>
              </a:ext>
            </a:extLst>
          </p:cNvPr>
          <p:cNvSpPr txBox="1"/>
          <p:nvPr/>
        </p:nvSpPr>
        <p:spPr>
          <a:xfrm>
            <a:off x="2292040" y="50380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Air gap</a:t>
            </a:r>
          </a:p>
        </p:txBody>
      </p:sp>
    </p:spTree>
    <p:extLst>
      <p:ext uri="{BB962C8B-B14F-4D97-AF65-F5344CB8AC3E}">
        <p14:creationId xmlns:p14="http://schemas.microsoft.com/office/powerpoint/2010/main" val="175052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 de Indução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 12" descr="Motor de indução Gaiola - Estor e Rotor.jpg">
            <a:extLst>
              <a:ext uri="{FF2B5EF4-FFF2-40B4-BE49-F238E27FC236}">
                <a16:creationId xmlns:a16="http://schemas.microsoft.com/office/drawing/2014/main" id="{F4E07F5B-FC01-43DA-BA87-463F9B982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" y="2603269"/>
            <a:ext cx="37496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464F77FC-6830-4DE0-B264-9EFB171B2345}"/>
              </a:ext>
            </a:extLst>
          </p:cNvPr>
          <p:cNvSpPr txBox="1"/>
          <p:nvPr/>
        </p:nvSpPr>
        <p:spPr>
          <a:xfrm>
            <a:off x="4881234" y="1895201"/>
            <a:ext cx="51673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campo girante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induz tensão no rotor, o qual não é alimentado diretamente, a energização ocorre apenas por indução.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">
            <a:extLst>
              <a:ext uri="{FF2B5EF4-FFF2-40B4-BE49-F238E27FC236}">
                <a16:creationId xmlns:a16="http://schemas.microsoft.com/office/drawing/2014/main" id="{14A6E94D-ED2D-4F39-81DF-877912F83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086" y="1147626"/>
            <a:ext cx="424997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pt-BR" sz="2000" b="1" dirty="0" err="1"/>
              <a:t>Estator</a:t>
            </a:r>
            <a:r>
              <a:rPr lang="en-US" altLang="pt-BR" sz="2000" dirty="0"/>
              <a:t>: </a:t>
            </a:r>
            <a:endParaRPr lang="pt-BR" altLang="pt-BR" sz="2000" dirty="0"/>
          </a:p>
        </p:txBody>
      </p:sp>
      <p:pic>
        <p:nvPicPr>
          <p:cNvPr id="9" name="Imagem 5">
            <a:extLst>
              <a:ext uri="{FF2B5EF4-FFF2-40B4-BE49-F238E27FC236}">
                <a16:creationId xmlns:a16="http://schemas.microsoft.com/office/drawing/2014/main" id="{4C3F58E8-771E-42D3-A99A-06C1C2D8C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32" y="3082746"/>
            <a:ext cx="4109067" cy="35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29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 de Indução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3">
            <a:extLst>
              <a:ext uri="{FF2B5EF4-FFF2-40B4-BE49-F238E27FC236}">
                <a16:creationId xmlns:a16="http://schemas.microsoft.com/office/drawing/2014/main" id="{4D4BEE7F-10CD-4FF2-A787-666191F1C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991" y="852668"/>
            <a:ext cx="4574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pt-BR" altLang="pt-BR" dirty="0"/>
              <a:t>Aspectos Construtivos  </a:t>
            </a:r>
          </a:p>
        </p:txBody>
      </p:sp>
      <p:pic>
        <p:nvPicPr>
          <p:cNvPr id="13" name="Imagem 12" descr="Motor de indução Gaiola - Estor e Rotor.jpg">
            <a:extLst>
              <a:ext uri="{FF2B5EF4-FFF2-40B4-BE49-F238E27FC236}">
                <a16:creationId xmlns:a16="http://schemas.microsoft.com/office/drawing/2014/main" id="{F4E07F5B-FC01-43DA-BA87-463F9B982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" y="2603269"/>
            <a:ext cx="37496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">
            <a:extLst>
              <a:ext uri="{FF2B5EF4-FFF2-40B4-BE49-F238E27FC236}">
                <a16:creationId xmlns:a16="http://schemas.microsoft.com/office/drawing/2014/main" id="{787CAE79-61E7-4FDB-99EE-F5810FE68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260" y="1653161"/>
            <a:ext cx="4249972" cy="1016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altLang="pt-BR" sz="2000" b="1" dirty="0"/>
              <a:t>O rotor pode ser de dois </a:t>
            </a:r>
            <a:r>
              <a:rPr lang="en-US" altLang="pt-BR" sz="2000" b="1" dirty="0" err="1"/>
              <a:t>tipos</a:t>
            </a:r>
            <a:r>
              <a:rPr lang="en-US" altLang="pt-BR" sz="2000" b="1" dirty="0"/>
              <a:t>: 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en-US" altLang="pt-BR" sz="2000" b="1" dirty="0"/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pt-BR" sz="2000" b="1" dirty="0"/>
              <a:t>1) </a:t>
            </a:r>
            <a:r>
              <a:rPr lang="en-US" altLang="pt-BR" sz="2000" b="1" dirty="0" err="1"/>
              <a:t>Gaiola</a:t>
            </a:r>
            <a:r>
              <a:rPr lang="en-US" altLang="pt-BR" sz="2000" b="1" dirty="0"/>
              <a:t> de </a:t>
            </a:r>
            <a:r>
              <a:rPr lang="en-US" altLang="pt-BR" sz="2000" b="1" dirty="0" err="1"/>
              <a:t>esquilo</a:t>
            </a:r>
            <a:r>
              <a:rPr lang="en-US" altLang="pt-BR" sz="2000" dirty="0"/>
              <a:t>: </a:t>
            </a:r>
            <a:endParaRPr lang="pt-BR" altLang="pt-BR" sz="2000" dirty="0"/>
          </a:p>
        </p:txBody>
      </p:sp>
      <p:pic>
        <p:nvPicPr>
          <p:cNvPr id="14" name="Imagem 7" descr="Rotor Esquilo III.jpg">
            <a:extLst>
              <a:ext uri="{FF2B5EF4-FFF2-40B4-BE49-F238E27FC236}">
                <a16:creationId xmlns:a16="http://schemas.microsoft.com/office/drawing/2014/main" id="{A89C6DFD-78D3-46FA-A703-047251100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260" y="3214227"/>
            <a:ext cx="50403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10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 de Indução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3">
            <a:extLst>
              <a:ext uri="{FF2B5EF4-FFF2-40B4-BE49-F238E27FC236}">
                <a16:creationId xmlns:a16="http://schemas.microsoft.com/office/drawing/2014/main" id="{4D4BEE7F-10CD-4FF2-A787-666191F1C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991" y="852668"/>
            <a:ext cx="4574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pt-BR" altLang="pt-BR" dirty="0"/>
              <a:t>Aspectos Construtivos  </a:t>
            </a:r>
          </a:p>
        </p:txBody>
      </p:sp>
      <p:pic>
        <p:nvPicPr>
          <p:cNvPr id="13" name="Imagem 12" descr="Motor de indução Gaiola - Estor e Rotor.jpg">
            <a:extLst>
              <a:ext uri="{FF2B5EF4-FFF2-40B4-BE49-F238E27FC236}">
                <a16:creationId xmlns:a16="http://schemas.microsoft.com/office/drawing/2014/main" id="{F4E07F5B-FC01-43DA-BA87-463F9B982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" y="2603269"/>
            <a:ext cx="37496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">
            <a:extLst>
              <a:ext uri="{FF2B5EF4-FFF2-40B4-BE49-F238E27FC236}">
                <a16:creationId xmlns:a16="http://schemas.microsoft.com/office/drawing/2014/main" id="{787CAE79-61E7-4FDB-99EE-F5810FE68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260" y="1653161"/>
            <a:ext cx="424997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pt-BR" sz="2000" b="1" dirty="0"/>
              <a:t>2) </a:t>
            </a:r>
            <a:r>
              <a:rPr lang="en-US" altLang="pt-BR" sz="2000" b="1" dirty="0" err="1"/>
              <a:t>Bobinado</a:t>
            </a:r>
            <a:r>
              <a:rPr lang="en-US" altLang="pt-BR" sz="2000" dirty="0"/>
              <a:t>: </a:t>
            </a:r>
            <a:endParaRPr lang="pt-BR" altLang="pt-BR" sz="2000" dirty="0"/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A4490A73-7BC2-4A2D-98BA-8F9A94A64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989" y="2347554"/>
            <a:ext cx="40386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7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 de Indução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4">
            <a:extLst>
              <a:ext uri="{FF2B5EF4-FFF2-40B4-BE49-F238E27FC236}">
                <a16:creationId xmlns:a16="http://schemas.microsoft.com/office/drawing/2014/main" id="{391ACCFF-25BA-4500-B9B3-FF5721B60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319" y="2098875"/>
            <a:ext cx="5544000" cy="21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3">
            <a:extLst>
              <a:ext uri="{FF2B5EF4-FFF2-40B4-BE49-F238E27FC236}">
                <a16:creationId xmlns:a16="http://schemas.microsoft.com/office/drawing/2014/main" id="{4D4BEE7F-10CD-4FF2-A787-666191F1C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991" y="852668"/>
            <a:ext cx="4574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pt-BR" altLang="pt-BR" dirty="0"/>
              <a:t>Aspectos Construtivos  </a:t>
            </a:r>
          </a:p>
        </p:txBody>
      </p:sp>
      <p:pic>
        <p:nvPicPr>
          <p:cNvPr id="13" name="Imagem 12" descr="Motor de indução Gaiola - Estor e Rotor.jpg">
            <a:extLst>
              <a:ext uri="{FF2B5EF4-FFF2-40B4-BE49-F238E27FC236}">
                <a16:creationId xmlns:a16="http://schemas.microsoft.com/office/drawing/2014/main" id="{F4E07F5B-FC01-43DA-BA87-463F9B982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" y="2603269"/>
            <a:ext cx="37496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A052430-9C79-44B0-83C6-74455B47A35A}"/>
              </a:ext>
            </a:extLst>
          </p:cNvPr>
          <p:cNvSpPr txBox="1"/>
          <p:nvPr/>
        </p:nvSpPr>
        <p:spPr>
          <a:xfrm>
            <a:off x="4650832" y="5202692"/>
            <a:ext cx="524059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altLang="pt-B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https://www.youtube.com/watch?v=dPKzVcfjL_o</a:t>
            </a:r>
            <a:endParaRPr lang="pt-BR" alt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2" y="1344313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936DE16-68F8-4B27-8505-BEAD1647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2" y="1726356"/>
            <a:ext cx="3686175" cy="3381375"/>
          </a:xfrm>
          <a:prstGeom prst="rect">
            <a:avLst/>
          </a:prstGeom>
        </p:spPr>
      </p:pic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E9347E8C-FBB2-4414-B3B4-B1D41B8FF76D}"/>
              </a:ext>
            </a:extLst>
          </p:cNvPr>
          <p:cNvSpPr txBox="1"/>
          <p:nvPr/>
        </p:nvSpPr>
        <p:spPr>
          <a:xfrm>
            <a:off x="452636" y="6255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CaixaDeTexto 4">
            <a:extLst>
              <a:ext uri="{FF2B5EF4-FFF2-40B4-BE49-F238E27FC236}">
                <a16:creationId xmlns:a16="http://schemas.microsoft.com/office/drawing/2014/main" id="{7F6B0CB2-08FD-4C44-974A-312181375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168" y="319571"/>
            <a:ext cx="287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 b="1" dirty="0"/>
              <a:t>Referência</a:t>
            </a:r>
            <a:endParaRPr lang="pt-BR" altLang="pt-BR" sz="2000" b="1" dirty="0"/>
          </a:p>
        </p:txBody>
      </p:sp>
      <p:sp>
        <p:nvSpPr>
          <p:cNvPr id="15" name="CaixaDeTexto 4">
            <a:extLst>
              <a:ext uri="{FF2B5EF4-FFF2-40B4-BE49-F238E27FC236}">
                <a16:creationId xmlns:a16="http://schemas.microsoft.com/office/drawing/2014/main" id="{E02B0FC4-253E-45A8-9F47-DECB4F410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01" y="932551"/>
            <a:ext cx="60848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>
                <a:hlinkClick r:id="rId5"/>
              </a:rPr>
              <a:t>https://www.youtube.com/watch?v=xGW3RHVGBmA</a:t>
            </a:r>
            <a:endParaRPr lang="pt-BR" altLang="pt-BR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B55273B-A431-40DB-913B-CD812DA334E0}"/>
              </a:ext>
            </a:extLst>
          </p:cNvPr>
          <p:cNvSpPr txBox="1"/>
          <p:nvPr/>
        </p:nvSpPr>
        <p:spPr>
          <a:xfrm>
            <a:off x="4689987" y="1748044"/>
            <a:ext cx="524059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altLang="pt-B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https://www.youtube.com/watch?v=dPKzVcfjL_o</a:t>
            </a:r>
            <a:endParaRPr lang="pt-BR" alt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7BD4CF5-A1AF-4862-BA7D-E2DEB8774B02}"/>
              </a:ext>
            </a:extLst>
          </p:cNvPr>
          <p:cNvSpPr txBox="1"/>
          <p:nvPr/>
        </p:nvSpPr>
        <p:spPr>
          <a:xfrm>
            <a:off x="4267201" y="2684206"/>
            <a:ext cx="5989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http://professorcesarcosta.com.br/disciplinas/t6cv2n6cv2conv2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B09E0BF-A5AF-4367-928B-0DEBE501E8FC}"/>
              </a:ext>
            </a:extLst>
          </p:cNvPr>
          <p:cNvSpPr txBox="1"/>
          <p:nvPr/>
        </p:nvSpPr>
        <p:spPr>
          <a:xfrm>
            <a:off x="4267201" y="3578942"/>
            <a:ext cx="6066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http://professorcesarcosta.com.br/upload/imagens_upload/Apostila_Maquinas%20Eletricas_UNESP.pdf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7CCDAAF-7712-492A-B6D7-197D90235491}"/>
              </a:ext>
            </a:extLst>
          </p:cNvPr>
          <p:cNvSpPr txBox="1"/>
          <p:nvPr/>
        </p:nvSpPr>
        <p:spPr>
          <a:xfrm>
            <a:off x="4365523" y="4670743"/>
            <a:ext cx="589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http://professorcesarcosta.com.br/upload/imagens_upload/maquinas%20eletricas%20senai.pdf</a:t>
            </a:r>
          </a:p>
        </p:txBody>
      </p:sp>
    </p:spTree>
    <p:extLst>
      <p:ext uri="{BB962C8B-B14F-4D97-AF65-F5344CB8AC3E}">
        <p14:creationId xmlns:p14="http://schemas.microsoft.com/office/powerpoint/2010/main" val="10532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531424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8814A-823B-49F1-8D50-4F7F3B50F8A7}"/>
              </a:ext>
            </a:extLst>
          </p:cNvPr>
          <p:cNvSpPr txBox="1"/>
          <p:nvPr/>
        </p:nvSpPr>
        <p:spPr>
          <a:xfrm>
            <a:off x="4548357" y="1015937"/>
            <a:ext cx="5689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alt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Máquinas elétricas são dispositivos capazes de converter energia elétrica em energia mecânica e vice-versa.</a:t>
            </a:r>
            <a:r>
              <a:rPr lang="pt-BR" altLang="pt-BR" sz="2000" dirty="0"/>
              <a:t>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F59CB0C-BB88-4FA9-B1DD-AFD5ECD5F8AB}"/>
              </a:ext>
            </a:extLst>
          </p:cNvPr>
          <p:cNvSpPr txBox="1"/>
          <p:nvPr/>
        </p:nvSpPr>
        <p:spPr>
          <a:xfrm>
            <a:off x="4645260" y="2595268"/>
            <a:ext cx="54960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en-US" sz="2400" kern="0" dirty="0"/>
              <a:t>Geradores: convertem energia mecânica em elétrica.</a:t>
            </a:r>
          </a:p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1C3DFE9-D03E-4891-B595-FBD818115BD2}"/>
              </a:ext>
            </a:extLst>
          </p:cNvPr>
          <p:cNvSpPr txBox="1"/>
          <p:nvPr/>
        </p:nvSpPr>
        <p:spPr>
          <a:xfrm>
            <a:off x="4817806" y="4119716"/>
            <a:ext cx="51884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Motores: convertem energia elétrica em mecânica.</a:t>
            </a:r>
          </a:p>
          <a:p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E9DE338D-06C6-4BD2-9E70-B8A55CADC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9" y="2150835"/>
            <a:ext cx="4428000" cy="276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78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434521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A4F32FF-2829-41CB-89FD-D964B900B508}"/>
              </a:ext>
            </a:extLst>
          </p:cNvPr>
          <p:cNvSpPr txBox="1"/>
          <p:nvPr/>
        </p:nvSpPr>
        <p:spPr>
          <a:xfrm>
            <a:off x="4434521" y="1258529"/>
            <a:ext cx="58401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Um gerador elétrico deve estar mecanicamente acoplado a uma máquina motriz (ou máquina primária), capaz de fornecer energia mecânica, para movimentar a parte móvel do gerador.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Exemplos de máquinas motrizes são: turbinas hidráulicas, turbinas à vapor, motor à combustão, motor elétrico, turbina eólica, etc. 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306FE02-6F97-45FC-B924-DAFEE2F01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08" y="2535809"/>
            <a:ext cx="40862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5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1"/>
            <a:ext cx="4126880" cy="148600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2">
            <a:extLst>
              <a:ext uri="{FF2B5EF4-FFF2-40B4-BE49-F238E27FC236}">
                <a16:creationId xmlns:a16="http://schemas.microsoft.com/office/drawing/2014/main" id="{18243FC4-1767-4A6A-9568-C0E7A9B17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494" y="2006439"/>
            <a:ext cx="6529387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09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1"/>
            <a:ext cx="4126880" cy="148600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CA57309-3C15-7F8B-8ED6-81AD4128DFB4}"/>
              </a:ext>
            </a:extLst>
          </p:cNvPr>
          <p:cNvSpPr txBox="1"/>
          <p:nvPr/>
        </p:nvSpPr>
        <p:spPr>
          <a:xfrm>
            <a:off x="265471" y="1680760"/>
            <a:ext cx="9360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Principais Tipos de Máquinas Elétricas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BD97A52-6B67-1CED-F636-6480CE8D87F4}"/>
              </a:ext>
            </a:extLst>
          </p:cNvPr>
          <p:cNvSpPr txBox="1"/>
          <p:nvPr/>
        </p:nvSpPr>
        <p:spPr>
          <a:xfrm>
            <a:off x="452636" y="2337182"/>
            <a:ext cx="9477944" cy="3543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b="1" dirty="0"/>
              <a:t>Máquina Síncrona</a:t>
            </a:r>
            <a:r>
              <a:rPr lang="pt-BR" sz="2400" dirty="0"/>
              <a:t>: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Não possui torque de partida, portanto é usada normalmente como </a:t>
            </a:r>
            <a:r>
              <a:rPr lang="pt-BR" sz="2400" dirty="0">
                <a:solidFill>
                  <a:srgbClr val="FF0000"/>
                </a:solidFill>
              </a:rPr>
              <a:t>gerador</a:t>
            </a:r>
            <a:r>
              <a:rPr lang="pt-BR" sz="2400" dirty="0"/>
              <a:t>. Apresenta velocidade constante, para frequência constante. O sistema de excitação, geralmente montado no rotor, requer alimentação em corrente contínua.</a:t>
            </a:r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3790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1"/>
            <a:ext cx="4126880" cy="148600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CA57309-3C15-7F8B-8ED6-81AD4128DFB4}"/>
              </a:ext>
            </a:extLst>
          </p:cNvPr>
          <p:cNvSpPr txBox="1"/>
          <p:nvPr/>
        </p:nvSpPr>
        <p:spPr>
          <a:xfrm>
            <a:off x="265471" y="1680760"/>
            <a:ext cx="9360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Principais Tipos de Máquinas Elétricas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BD97A52-6B67-1CED-F636-6480CE8D87F4}"/>
              </a:ext>
            </a:extLst>
          </p:cNvPr>
          <p:cNvSpPr txBox="1"/>
          <p:nvPr/>
        </p:nvSpPr>
        <p:spPr>
          <a:xfrm>
            <a:off x="452636" y="2337182"/>
            <a:ext cx="9477944" cy="2435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b="1" dirty="0"/>
              <a:t>Máquina Síncrona</a:t>
            </a:r>
            <a:r>
              <a:rPr lang="pt-BR" sz="2400" dirty="0"/>
              <a:t>: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4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Pode ser usada para corrigir fator de potência no sistema elétrico     quando opera na região de sobre-excitação. É um equipamento de alto custo e sujeito a manutenção periódica.</a:t>
            </a:r>
          </a:p>
        </p:txBody>
      </p:sp>
    </p:spTree>
    <p:extLst>
      <p:ext uri="{BB962C8B-B14F-4D97-AF65-F5344CB8AC3E}">
        <p14:creationId xmlns:p14="http://schemas.microsoft.com/office/powerpoint/2010/main" val="44215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1"/>
            <a:ext cx="4126880" cy="148600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CA57309-3C15-7F8B-8ED6-81AD4128DFB4}"/>
              </a:ext>
            </a:extLst>
          </p:cNvPr>
          <p:cNvSpPr txBox="1"/>
          <p:nvPr/>
        </p:nvSpPr>
        <p:spPr>
          <a:xfrm>
            <a:off x="265471" y="1680760"/>
            <a:ext cx="9360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Principais Tipos de Máquinas Elétricas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BD97A52-6B67-1CED-F636-6480CE8D87F4}"/>
              </a:ext>
            </a:extLst>
          </p:cNvPr>
          <p:cNvSpPr txBox="1"/>
          <p:nvPr/>
        </p:nvSpPr>
        <p:spPr>
          <a:xfrm>
            <a:off x="452636" y="2337182"/>
            <a:ext cx="9477944" cy="3543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b="1" dirty="0"/>
              <a:t>Máquina de Corrente Contínua</a:t>
            </a:r>
            <a:r>
              <a:rPr lang="pt-BR" sz="2400" dirty="0"/>
              <a:t>: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4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Possibilita grande variação de velocidade, com comando muito simples. Também requer fonte de corrente contínua para alimentação do circuito de excitação, que geralmente é montado no estator. Utiliza </a:t>
            </a:r>
            <a:r>
              <a:rPr lang="pt-BR" sz="2400" dirty="0">
                <a:solidFill>
                  <a:srgbClr val="FF0000"/>
                </a:solidFill>
              </a:rPr>
              <a:t>escovas</a:t>
            </a:r>
            <a:r>
              <a:rPr lang="pt-BR" sz="2400" dirty="0"/>
              <a:t> e </a:t>
            </a:r>
            <a:r>
              <a:rPr lang="pt-BR" sz="2400" dirty="0">
                <a:solidFill>
                  <a:srgbClr val="FF0000"/>
                </a:solidFill>
              </a:rPr>
              <a:t>comutador</a:t>
            </a:r>
            <a:r>
              <a:rPr lang="pt-BR" sz="2400" dirty="0"/>
              <a:t>, resultando em altos custos construtivos e com manutenção. Opera muito bem como gerador ou como motor.</a:t>
            </a:r>
          </a:p>
        </p:txBody>
      </p:sp>
    </p:spTree>
    <p:extLst>
      <p:ext uri="{BB962C8B-B14F-4D97-AF65-F5344CB8AC3E}">
        <p14:creationId xmlns:p14="http://schemas.microsoft.com/office/powerpoint/2010/main" val="192743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1"/>
            <a:ext cx="4126880" cy="148600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CA57309-3C15-7F8B-8ED6-81AD4128DFB4}"/>
              </a:ext>
            </a:extLst>
          </p:cNvPr>
          <p:cNvSpPr txBox="1"/>
          <p:nvPr/>
        </p:nvSpPr>
        <p:spPr>
          <a:xfrm>
            <a:off x="265471" y="1680760"/>
            <a:ext cx="9360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Principais Tipos de Máquinas Elétricas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BD97A52-6B67-1CED-F636-6480CE8D87F4}"/>
              </a:ext>
            </a:extLst>
          </p:cNvPr>
          <p:cNvSpPr txBox="1"/>
          <p:nvPr/>
        </p:nvSpPr>
        <p:spPr>
          <a:xfrm>
            <a:off x="452636" y="2337182"/>
            <a:ext cx="9477944" cy="409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b="1" dirty="0"/>
              <a:t>Máquina de Indução</a:t>
            </a:r>
            <a:r>
              <a:rPr lang="pt-BR" sz="2400" dirty="0"/>
              <a:t>: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4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Opera normalmente como </a:t>
            </a:r>
            <a:r>
              <a:rPr lang="pt-BR" sz="2400" dirty="0">
                <a:solidFill>
                  <a:srgbClr val="FF0000"/>
                </a:solidFill>
              </a:rPr>
              <a:t>motor</a:t>
            </a:r>
            <a:r>
              <a:rPr lang="pt-BR" sz="2400" dirty="0"/>
              <a:t> e pode ser trifásica ou monofásica (bifásica). Possui torque de partida, que no caso monofásico é obtido por artifícios especiais. Dispensa fonte CC, sendo robusta, versátil e de baixo custo. É encontrada tanto em grandes potências quanto para potências fracionárias. Como não utiliza escovas, requer pouca manutenção..</a:t>
            </a:r>
          </a:p>
        </p:txBody>
      </p:sp>
    </p:spTree>
    <p:extLst>
      <p:ext uri="{BB962C8B-B14F-4D97-AF65-F5344CB8AC3E}">
        <p14:creationId xmlns:p14="http://schemas.microsoft.com/office/powerpoint/2010/main" val="3782565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INTRODUÇÃO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645260" y="19066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Maquinas Elétricas de Indução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3">
            <a:extLst>
              <a:ext uri="{FF2B5EF4-FFF2-40B4-BE49-F238E27FC236}">
                <a16:creationId xmlns:a16="http://schemas.microsoft.com/office/drawing/2014/main" id="{4D4BEE7F-10CD-4FF2-A787-666191F1C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991" y="852668"/>
            <a:ext cx="4574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pt-BR" altLang="pt-BR" dirty="0"/>
              <a:t>Aspectos Construtivos  </a:t>
            </a:r>
          </a:p>
        </p:txBody>
      </p:sp>
      <p:sp>
        <p:nvSpPr>
          <p:cNvPr id="13" name="Retângulo 5">
            <a:extLst>
              <a:ext uri="{FF2B5EF4-FFF2-40B4-BE49-F238E27FC236}">
                <a16:creationId xmlns:a16="http://schemas.microsoft.com/office/drawing/2014/main" id="{58F6B073-93EF-452F-9A7F-3B4891BF0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587" y="1597941"/>
            <a:ext cx="56607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000" dirty="0"/>
              <a:t>O principal elemento de uma máquina elétrica </a:t>
            </a:r>
            <a:r>
              <a:rPr lang="pt-BR" altLang="pt-BR" sz="2000" dirty="0">
                <a:solidFill>
                  <a:srgbClr val="202122"/>
                </a:solidFill>
              </a:rPr>
              <a:t>é</a:t>
            </a:r>
            <a:r>
              <a:rPr lang="pt-BR" altLang="pt-BR" sz="2000" dirty="0"/>
              <a:t> o Motor trifásico de indução, conhecido como M.I.T.</a:t>
            </a:r>
            <a:r>
              <a:rPr lang="pt-BR" altLang="pt-BR" sz="1800" dirty="0"/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B257C22-CB4D-4E36-8190-B5BB1A699BC6}"/>
              </a:ext>
            </a:extLst>
          </p:cNvPr>
          <p:cNvSpPr txBox="1"/>
          <p:nvPr/>
        </p:nvSpPr>
        <p:spPr>
          <a:xfrm>
            <a:off x="4645260" y="2798442"/>
            <a:ext cx="5285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 motor de indução é o motor de construção mais simples. Estator e rotor são montados solidários, com um eixo comum aos “anéis” que os compõem. </a:t>
            </a:r>
          </a:p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2EC0E33-7DAE-44F9-91BE-76FDAD1BA5F1}"/>
              </a:ext>
            </a:extLst>
          </p:cNvPr>
          <p:cNvSpPr txBox="1"/>
          <p:nvPr/>
        </p:nvSpPr>
        <p:spPr>
          <a:xfrm>
            <a:off x="4729991" y="4380442"/>
            <a:ext cx="509243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estator é constituído de um enrolamento trifásico distribuído uniformemente em torno do corpo da máquina, para que o fluxo magnético resultante da aplicação de tensão no enrolamento do estator produza uma forma de onda especialmente senoidal. </a:t>
            </a:r>
          </a:p>
          <a:p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1FAF230-2DEB-4738-B5D0-CD87DF5D5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6" y="2517378"/>
            <a:ext cx="3888000" cy="231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9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1112</TotalTime>
  <Words>916</Words>
  <Application>Microsoft Office PowerPoint</Application>
  <PresentationFormat>Personalizar</PresentationFormat>
  <Paragraphs>107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75</cp:revision>
  <dcterms:created xsi:type="dcterms:W3CDTF">2022-01-16T23:09:25Z</dcterms:created>
  <dcterms:modified xsi:type="dcterms:W3CDTF">2024-09-09T15:05:35Z</dcterms:modified>
</cp:coreProperties>
</file>